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57" r:id="rId2"/>
    <p:sldId id="281" r:id="rId3"/>
    <p:sldId id="316" r:id="rId4"/>
    <p:sldId id="317" r:id="rId5"/>
    <p:sldId id="318" r:id="rId6"/>
    <p:sldId id="282" r:id="rId7"/>
    <p:sldId id="283" r:id="rId8"/>
    <p:sldId id="284" r:id="rId9"/>
    <p:sldId id="313" r:id="rId10"/>
    <p:sldId id="285" r:id="rId11"/>
    <p:sldId id="286" r:id="rId12"/>
    <p:sldId id="287" r:id="rId13"/>
    <p:sldId id="288" r:id="rId14"/>
    <p:sldId id="290" r:id="rId15"/>
    <p:sldId id="294" r:id="rId16"/>
    <p:sldId id="296" r:id="rId17"/>
    <p:sldId id="300" r:id="rId18"/>
    <p:sldId id="301" r:id="rId19"/>
    <p:sldId id="303" r:id="rId20"/>
    <p:sldId id="305" r:id="rId21"/>
    <p:sldId id="307" r:id="rId22"/>
    <p:sldId id="309" r:id="rId23"/>
    <p:sldId id="310" r:id="rId24"/>
    <p:sldId id="311" r:id="rId25"/>
    <p:sldId id="312" r:id="rId26"/>
    <p:sldId id="314" r:id="rId27"/>
    <p:sldId id="315" r:id="rId28"/>
    <p:sldId id="264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18" autoAdjust="0"/>
    <p:restoredTop sz="91812" autoAdjust="0"/>
  </p:normalViewPr>
  <p:slideViewPr>
    <p:cSldViewPr snapToGrid="0">
      <p:cViewPr varScale="1">
        <p:scale>
          <a:sx n="62" d="100"/>
          <a:sy n="62" d="100"/>
        </p:scale>
        <p:origin x="828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219A0C-D266-43D5-A65B-D83E51F049F4}" type="datetimeFigureOut">
              <a:rPr lang="en-US" smtClean="0"/>
              <a:t>7/1/2021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0C0A72-0B47-4277-8CAE-41A2370B99D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98320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18CD7-4DDC-4543-BE18-500DE16B7015}" type="datetimeFigureOut">
              <a:rPr lang="en-US" smtClean="0"/>
              <a:t>7/1/2021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0ABD1-A3AA-44EB-96ED-D590B6D3B80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37529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18CD7-4DDC-4543-BE18-500DE16B7015}" type="datetimeFigureOut">
              <a:rPr lang="en-US" smtClean="0"/>
              <a:t>7/1/2021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0ABD1-A3AA-44EB-96ED-D590B6D3B80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40054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18CD7-4DDC-4543-BE18-500DE16B7015}" type="datetimeFigureOut">
              <a:rPr lang="en-US" smtClean="0"/>
              <a:t>7/1/2021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0ABD1-A3AA-44EB-96ED-D590B6D3B80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11516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solidFill>
          <a:srgbClr val="002F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DCFB30-A7A4-154E-AB52-4DBE2BCB1C0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9291" y="6356349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1"/>
                </a:solidFill>
                <a:latin typeface="Amazon Ember Medium" panose="020B0603020204020204" pitchFamily="34" charset="0"/>
                <a:ea typeface="Amazon Ember Medium" panose="020B0603020204020204" pitchFamily="34" charset="0"/>
                <a:cs typeface="Amazon Ember Medium" panose="020B0603020204020204" pitchFamily="34" charset="0"/>
              </a:defRPr>
            </a:lvl1pPr>
          </a:lstStyle>
          <a:p>
            <a:r>
              <a:rPr lang="en-US" dirty="0"/>
              <a:t>Amazon confidential For internal use only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46BA43-1CE6-B644-82EB-F64B851BA3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16381" y="6356346"/>
            <a:ext cx="2768600" cy="365125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1"/>
                </a:solidFill>
                <a:latin typeface="Amazon Ember Medium" panose="020B0603020204020204" pitchFamily="34" charset="0"/>
                <a:ea typeface="Amazon Ember Medium" panose="020B0603020204020204" pitchFamily="34" charset="0"/>
                <a:cs typeface="Amazon Ember Medium" panose="020B0603020204020204" pitchFamily="34" charset="0"/>
              </a:defRPr>
            </a:lvl1pPr>
          </a:lstStyle>
          <a:p>
            <a:r>
              <a:rPr lang="en-US" dirty="0"/>
              <a:t>Deck title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12432D-542C-ED41-9D55-5D615FC7A3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72018" y="6356346"/>
            <a:ext cx="1201642" cy="365125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1"/>
                </a:solidFill>
                <a:latin typeface="Amazon Ember Medium" panose="020B0603020204020204" pitchFamily="34" charset="0"/>
                <a:ea typeface="Amazon Ember Medium" panose="020B0603020204020204" pitchFamily="34" charset="0"/>
                <a:cs typeface="Amazon Ember Medium" panose="020B0603020204020204" pitchFamily="34" charset="0"/>
              </a:defRPr>
            </a:lvl1pPr>
          </a:lstStyle>
          <a:p>
            <a:r>
              <a:rPr lang="en-US" dirty="0"/>
              <a:t>June 22, 2018</a:t>
            </a:r>
          </a:p>
          <a:p>
            <a:r>
              <a:rPr lang="en-US" dirty="0"/>
              <a:t>R01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8C3A01E-AD80-5D4B-9476-0FA3DEF2E74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83484" y="6341139"/>
            <a:ext cx="908826" cy="22720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55D8853-6118-664D-8E25-105155E818C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08742" y="333586"/>
            <a:ext cx="1271667" cy="387179"/>
          </a:xfrm>
          <a:prstGeom prst="rect">
            <a:avLst/>
          </a:prstGeom>
        </p:spPr>
      </p:pic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532C9A86-C16D-4E43-A504-0FD7C532BAC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9930" y="2160587"/>
            <a:ext cx="10030980" cy="5271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 i="0">
                <a:solidFill>
                  <a:schemeClr val="bg1"/>
                </a:solidFill>
                <a:latin typeface="Amazon Ember Display Heavy" panose="020F0603020204020204" pitchFamily="34" charset="0"/>
                <a:ea typeface="Amazon Ember Display Heavy" panose="020F0603020204020204" pitchFamily="34" charset="0"/>
                <a:cs typeface="Amazon Ember Display Heavy" panose="020F0603020204020204" pitchFamily="34" charset="0"/>
              </a:defRPr>
            </a:lvl1pPr>
          </a:lstStyle>
          <a:p>
            <a:pPr lvl="0"/>
            <a:r>
              <a:rPr lang="en-US" b="1" i="0" dirty="0">
                <a:latin typeface="Amazon Ember Heavy" panose="020B0603020204020204" pitchFamily="34" charset="0"/>
                <a:ea typeface="Amazon Ember Heavy" panose="020B0603020204020204" pitchFamily="34" charset="0"/>
                <a:cs typeface="Amazon Ember Heavy" panose="020B0603020204020204" pitchFamily="34" charset="0"/>
              </a:rPr>
              <a:t>Headline</a:t>
            </a:r>
            <a:endParaRPr lang="en-US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B0BBBABD-1451-E545-B2E0-7414EEEC2C3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9930" y="2882036"/>
            <a:ext cx="7610475" cy="38763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1800" b="1" i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pPr marL="514350" marR="0" lvl="0" indent="-5143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Sub headline</a:t>
            </a:r>
          </a:p>
        </p:txBody>
      </p:sp>
    </p:spTree>
    <p:extLst>
      <p:ext uri="{BB962C8B-B14F-4D97-AF65-F5344CB8AC3E}">
        <p14:creationId xmlns:p14="http://schemas.microsoft.com/office/powerpoint/2010/main" val="6681823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18CD7-4DDC-4543-BE18-500DE16B7015}" type="datetimeFigureOut">
              <a:rPr lang="en-US" smtClean="0"/>
              <a:t>7/1/2021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0ABD1-A3AA-44EB-96ED-D590B6D3B80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72731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18CD7-4DDC-4543-BE18-500DE16B7015}" type="datetimeFigureOut">
              <a:rPr lang="en-US" smtClean="0"/>
              <a:t>7/1/2021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0ABD1-A3AA-44EB-96ED-D590B6D3B80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38523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18CD7-4DDC-4543-BE18-500DE16B7015}" type="datetimeFigureOut">
              <a:rPr lang="en-US" smtClean="0"/>
              <a:t>7/1/2021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0ABD1-A3AA-44EB-96ED-D590B6D3B80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08712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18CD7-4DDC-4543-BE18-500DE16B7015}" type="datetimeFigureOut">
              <a:rPr lang="en-US" smtClean="0"/>
              <a:t>7/1/2021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0ABD1-A3AA-44EB-96ED-D590B6D3B80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77546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18CD7-4DDC-4543-BE18-500DE16B7015}" type="datetimeFigureOut">
              <a:rPr lang="en-US" smtClean="0"/>
              <a:t>7/1/2021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0ABD1-A3AA-44EB-96ED-D590B6D3B80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96625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18CD7-4DDC-4543-BE18-500DE16B7015}" type="datetimeFigureOut">
              <a:rPr lang="en-US" smtClean="0"/>
              <a:t>7/1/2021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0ABD1-A3AA-44EB-96ED-D590B6D3B80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47767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18CD7-4DDC-4543-BE18-500DE16B7015}" type="datetimeFigureOut">
              <a:rPr lang="en-US" smtClean="0"/>
              <a:t>7/1/2021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0ABD1-A3AA-44EB-96ED-D590B6D3B80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6312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18CD7-4DDC-4543-BE18-500DE16B7015}" type="datetimeFigureOut">
              <a:rPr lang="en-US" smtClean="0"/>
              <a:t>7/1/2021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0ABD1-A3AA-44EB-96ED-D590B6D3B80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41859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F18CD7-4DDC-4543-BE18-500DE16B7015}" type="datetimeFigureOut">
              <a:rPr lang="en-US" smtClean="0"/>
              <a:t>7/1/2021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80ABD1-A3AA-44EB-96ED-D590B6D3B80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39924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www.youtube.com/watch?v=2IhvQx442Mo" TargetMode="Externa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0584FE6-BCDB-8447-9F9E-62A83A6FFD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Autofit/>
          </a:bodyPr>
          <a:lstStyle/>
          <a:p>
            <a:r>
              <a:rPr lang="es-MX" sz="4800" dirty="0">
                <a:solidFill>
                  <a:srgbClr val="FF9900"/>
                </a:solidFill>
              </a:rPr>
              <a:t>Guía STA (Send to Amazon)</a:t>
            </a:r>
            <a:endParaRPr lang="en-US" sz="4800" dirty="0">
              <a:solidFill>
                <a:srgbClr val="FF9900"/>
              </a:solidFill>
            </a:endParaRP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2FE399CB-F5D6-D14B-872E-21F75B8A67C2}"/>
              </a:ext>
            </a:extLst>
          </p:cNvPr>
          <p:cNvSpPr txBox="1">
            <a:spLocks/>
          </p:cNvSpPr>
          <p:nvPr/>
        </p:nvSpPr>
        <p:spPr>
          <a:xfrm>
            <a:off x="191111" y="6170981"/>
            <a:ext cx="9645618" cy="3876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1800" b="1" i="0" kern="120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MX" sz="1400" dirty="0"/>
          </a:p>
        </p:txBody>
      </p:sp>
    </p:spTree>
    <p:extLst>
      <p:ext uri="{BB962C8B-B14F-4D97-AF65-F5344CB8AC3E}">
        <p14:creationId xmlns:p14="http://schemas.microsoft.com/office/powerpoint/2010/main" val="20252169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557" y="2193649"/>
            <a:ext cx="6157494" cy="3218967"/>
          </a:xfrm>
          <a:prstGeom prst="rect">
            <a:avLst/>
          </a:prstGeom>
        </p:spPr>
      </p:pic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2FE399CB-F5D6-D14B-872E-21F75B8A67C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51331" y="1112051"/>
            <a:ext cx="10703181" cy="387638"/>
          </a:xfrm>
        </p:spPr>
        <p:txBody>
          <a:bodyPr>
            <a:normAutofit fontScale="70000" lnSpcReduction="20000"/>
          </a:bodyPr>
          <a:lstStyle/>
          <a:p>
            <a:r>
              <a:rPr lang="es-MX" sz="3600" dirty="0"/>
              <a:t>Paso 4: Selecciona el detalle de empaque, hay dos formas de hacerlo</a:t>
            </a:r>
            <a:endParaRPr lang="en-US" sz="3600" dirty="0"/>
          </a:p>
        </p:txBody>
      </p:sp>
      <p:sp>
        <p:nvSpPr>
          <p:cNvPr id="6" name="Down Arrow 5"/>
          <p:cNvSpPr/>
          <p:nvPr/>
        </p:nvSpPr>
        <p:spPr>
          <a:xfrm rot="14388973">
            <a:off x="1846067" y="3800012"/>
            <a:ext cx="326003" cy="579307"/>
          </a:xfrm>
          <a:prstGeom prst="down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639339" y="1824611"/>
            <a:ext cx="5454595" cy="4524315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es-MX" sz="1600" dirty="0">
                <a:solidFill>
                  <a:srgbClr val="FFC000"/>
                </a:solidFill>
              </a:rPr>
              <a:t>Unidades individuales: </a:t>
            </a:r>
            <a:r>
              <a:rPr lang="es-MX" sz="1600" i="1" dirty="0">
                <a:solidFill>
                  <a:schemeClr val="bg1"/>
                </a:solidFill>
              </a:rPr>
              <a:t>cuando un caja incluirá unidades de </a:t>
            </a:r>
            <a:r>
              <a:rPr lang="es-MX" sz="1600" i="1" u="sng" dirty="0">
                <a:solidFill>
                  <a:schemeClr val="bg1"/>
                </a:solidFill>
              </a:rPr>
              <a:t>más</a:t>
            </a:r>
            <a:r>
              <a:rPr lang="es-MX" sz="1600" i="1" dirty="0">
                <a:solidFill>
                  <a:schemeClr val="bg1"/>
                </a:solidFill>
              </a:rPr>
              <a:t> de 1 sku</a:t>
            </a:r>
          </a:p>
          <a:p>
            <a:endParaRPr lang="es-MX" sz="1600" dirty="0">
              <a:solidFill>
                <a:schemeClr val="bg1"/>
              </a:solidFill>
            </a:endParaRPr>
          </a:p>
          <a:p>
            <a:endParaRPr lang="es-MX" sz="1600" dirty="0">
              <a:solidFill>
                <a:schemeClr val="bg1"/>
              </a:solidFill>
            </a:endParaRPr>
          </a:p>
          <a:p>
            <a:endParaRPr lang="es-MX" sz="1600" dirty="0">
              <a:solidFill>
                <a:schemeClr val="bg1"/>
              </a:solidFill>
            </a:endParaRPr>
          </a:p>
          <a:p>
            <a:endParaRPr lang="es-MX" sz="1600" dirty="0">
              <a:solidFill>
                <a:schemeClr val="bg1"/>
              </a:solidFill>
            </a:endParaRPr>
          </a:p>
          <a:p>
            <a:endParaRPr lang="es-MX" sz="1600" dirty="0">
              <a:solidFill>
                <a:schemeClr val="bg1"/>
              </a:solidFill>
            </a:endParaRPr>
          </a:p>
          <a:p>
            <a:r>
              <a:rPr lang="es-MX" sz="1600" dirty="0">
                <a:solidFill>
                  <a:srgbClr val="FFC000"/>
                </a:solidFill>
              </a:rPr>
              <a:t>Crear nueva plantilla de lote: </a:t>
            </a:r>
            <a:r>
              <a:rPr lang="es-MX" sz="1600" i="1" dirty="0">
                <a:solidFill>
                  <a:schemeClr val="bg1"/>
                </a:solidFill>
              </a:rPr>
              <a:t>cuando un caja incluye el inventario de 1 sólo sku</a:t>
            </a:r>
          </a:p>
          <a:p>
            <a:endParaRPr lang="es-MX" sz="1600" i="1" dirty="0"/>
          </a:p>
          <a:p>
            <a:endParaRPr lang="es-MX" sz="1600" i="1" dirty="0"/>
          </a:p>
          <a:p>
            <a:endParaRPr lang="es-MX" sz="1600" i="1" dirty="0"/>
          </a:p>
          <a:p>
            <a:endParaRPr lang="es-MX" sz="1600" i="1" dirty="0"/>
          </a:p>
          <a:p>
            <a:endParaRPr lang="es-MX" sz="1600" i="1" dirty="0"/>
          </a:p>
          <a:p>
            <a:endParaRPr lang="es-MX" sz="1600" i="1" dirty="0"/>
          </a:p>
          <a:p>
            <a:endParaRPr lang="es-MX" sz="1600" i="1" dirty="0"/>
          </a:p>
          <a:p>
            <a:endParaRPr lang="es-MX" sz="1600" i="1" dirty="0"/>
          </a:p>
          <a:p>
            <a:endParaRPr lang="en-US" sz="1600" i="1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6956" y="4244520"/>
            <a:ext cx="1481456" cy="12010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8693" y="2294413"/>
            <a:ext cx="1544830" cy="118993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77683" y="4150581"/>
            <a:ext cx="3110662" cy="1523533"/>
          </a:xfrm>
          <a:prstGeom prst="rect">
            <a:avLst/>
          </a:prstGeom>
        </p:spPr>
      </p:pic>
      <p:sp>
        <p:nvSpPr>
          <p:cNvPr id="14" name="Down Arrow 13"/>
          <p:cNvSpPr/>
          <p:nvPr/>
        </p:nvSpPr>
        <p:spPr>
          <a:xfrm rot="14388973">
            <a:off x="9751109" y="5534382"/>
            <a:ext cx="326003" cy="579307"/>
          </a:xfrm>
          <a:prstGeom prst="down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7668547" y="5770458"/>
            <a:ext cx="2014976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1100" i="1" dirty="0">
                <a:solidFill>
                  <a:schemeClr val="bg1"/>
                </a:solidFill>
              </a:rPr>
              <a:t>Deberás incluir unidades x caja y medidas- la plantilla quedará guardada para futuros envíos</a:t>
            </a:r>
          </a:p>
        </p:txBody>
      </p:sp>
    </p:spTree>
    <p:extLst>
      <p:ext uri="{BB962C8B-B14F-4D97-AF65-F5344CB8AC3E}">
        <p14:creationId xmlns:p14="http://schemas.microsoft.com/office/powerpoint/2010/main" val="40057239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893" y="2210922"/>
            <a:ext cx="6157494" cy="321896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593619" y="1828475"/>
            <a:ext cx="5454595" cy="353943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es-MX" sz="1600" dirty="0">
                <a:solidFill>
                  <a:srgbClr val="FFC000"/>
                </a:solidFill>
              </a:rPr>
              <a:t>Detalles del empaque:</a:t>
            </a:r>
            <a:endParaRPr lang="es-MX" sz="1600" dirty="0">
              <a:solidFill>
                <a:schemeClr val="bg1"/>
              </a:solidFill>
            </a:endParaRPr>
          </a:p>
          <a:p>
            <a:endParaRPr lang="es-MX" sz="1600" dirty="0">
              <a:solidFill>
                <a:schemeClr val="bg1"/>
              </a:solidFill>
            </a:endParaRPr>
          </a:p>
          <a:p>
            <a:endParaRPr lang="es-MX" sz="1600" dirty="0">
              <a:solidFill>
                <a:schemeClr val="bg1"/>
              </a:solidFill>
            </a:endParaRPr>
          </a:p>
          <a:p>
            <a:endParaRPr lang="es-MX" sz="1600" dirty="0">
              <a:solidFill>
                <a:schemeClr val="bg1"/>
              </a:solidFill>
            </a:endParaRPr>
          </a:p>
          <a:p>
            <a:endParaRPr lang="es-MX" sz="1600" dirty="0">
              <a:solidFill>
                <a:schemeClr val="bg1"/>
              </a:solidFill>
            </a:endParaRPr>
          </a:p>
          <a:p>
            <a:endParaRPr lang="es-MX" sz="1600" i="1" dirty="0"/>
          </a:p>
          <a:p>
            <a:endParaRPr lang="es-MX" sz="1600" i="1" dirty="0"/>
          </a:p>
          <a:p>
            <a:endParaRPr lang="es-MX" sz="1600" i="1" dirty="0"/>
          </a:p>
          <a:p>
            <a:endParaRPr lang="es-MX" sz="1600" i="1" dirty="0"/>
          </a:p>
          <a:p>
            <a:endParaRPr lang="es-MX" sz="1600" i="1" dirty="0"/>
          </a:p>
          <a:p>
            <a:endParaRPr lang="es-MX" sz="1600" i="1" dirty="0"/>
          </a:p>
          <a:p>
            <a:endParaRPr lang="es-MX" sz="1600" i="1" dirty="0"/>
          </a:p>
          <a:p>
            <a:endParaRPr lang="es-MX" sz="1600" i="1" dirty="0"/>
          </a:p>
          <a:p>
            <a:endParaRPr lang="en-US" sz="1600" i="1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2FE399CB-F5D6-D14B-872E-21F75B8A67C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51331" y="1112051"/>
            <a:ext cx="10703181" cy="387638"/>
          </a:xfrm>
        </p:spPr>
        <p:txBody>
          <a:bodyPr>
            <a:normAutofit fontScale="70000" lnSpcReduction="20000"/>
          </a:bodyPr>
          <a:lstStyle/>
          <a:p>
            <a:r>
              <a:rPr lang="es-MX" sz="3600" dirty="0"/>
              <a:t>Paso 5: Da click en información de preparación y etiquetado</a:t>
            </a:r>
            <a:endParaRPr lang="en-US" sz="3600" dirty="0"/>
          </a:p>
        </p:txBody>
      </p:sp>
      <p:sp>
        <p:nvSpPr>
          <p:cNvPr id="6" name="Down Arrow 5"/>
          <p:cNvSpPr/>
          <p:nvPr/>
        </p:nvSpPr>
        <p:spPr>
          <a:xfrm rot="14388973">
            <a:off x="2745556" y="4336162"/>
            <a:ext cx="326003" cy="579307"/>
          </a:xfrm>
          <a:prstGeom prst="down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9812006" y="2589300"/>
            <a:ext cx="2014976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100" i="1" dirty="0">
                <a:solidFill>
                  <a:schemeClr val="bg1"/>
                </a:solidFill>
              </a:rPr>
              <a:t>Elije la preparación de acuerdo a la categoría de tu producto:</a:t>
            </a:r>
          </a:p>
          <a:p>
            <a:r>
              <a:rPr lang="es-MX" sz="1100" i="1" dirty="0">
                <a:solidFill>
                  <a:schemeClr val="bg1"/>
                </a:solidFill>
              </a:rPr>
              <a:t>-Adulto</a:t>
            </a:r>
          </a:p>
          <a:p>
            <a:r>
              <a:rPr lang="es-MX" sz="1100" i="1" dirty="0">
                <a:solidFill>
                  <a:schemeClr val="bg1"/>
                </a:solidFill>
              </a:rPr>
              <a:t>-Cortante</a:t>
            </a:r>
          </a:p>
          <a:p>
            <a:r>
              <a:rPr lang="es-MX" sz="1100" i="1" dirty="0">
                <a:solidFill>
                  <a:schemeClr val="bg1"/>
                </a:solidFill>
              </a:rPr>
              <a:t>-Empaque Perforado</a:t>
            </a:r>
          </a:p>
          <a:p>
            <a:r>
              <a:rPr lang="es-MX" sz="1100" i="1" dirty="0">
                <a:solidFill>
                  <a:schemeClr val="bg1"/>
                </a:solidFill>
              </a:rPr>
              <a:t>-Frágil/cristal</a:t>
            </a:r>
          </a:p>
          <a:p>
            <a:r>
              <a:rPr lang="es-MX" sz="1100" i="1" dirty="0">
                <a:solidFill>
                  <a:schemeClr val="bg1"/>
                </a:solidFill>
              </a:rPr>
              <a:t>-Líquidos (sin cristal)</a:t>
            </a:r>
          </a:p>
          <a:p>
            <a:r>
              <a:rPr lang="es-MX" sz="1100" i="1" dirty="0">
                <a:solidFill>
                  <a:schemeClr val="bg1"/>
                </a:solidFill>
              </a:rPr>
              <a:t>-Pequeña</a:t>
            </a:r>
          </a:p>
          <a:p>
            <a:r>
              <a:rPr lang="es-MX" sz="1100" i="1" dirty="0">
                <a:solidFill>
                  <a:schemeClr val="bg1"/>
                </a:solidFill>
              </a:rPr>
              <a:t>-Productos en polvo</a:t>
            </a:r>
          </a:p>
          <a:p>
            <a:r>
              <a:rPr lang="es-MX" sz="1100" i="1" dirty="0">
                <a:solidFill>
                  <a:schemeClr val="bg1"/>
                </a:solidFill>
              </a:rPr>
              <a:t>-Productos para bebé</a:t>
            </a:r>
          </a:p>
          <a:p>
            <a:r>
              <a:rPr lang="es-MX" sz="1100" i="1" dirty="0">
                <a:solidFill>
                  <a:schemeClr val="bg1"/>
                </a:solidFill>
              </a:rPr>
              <a:t>-Ropa y accesorios, telas, peluches</a:t>
            </a:r>
          </a:p>
          <a:p>
            <a:r>
              <a:rPr lang="es-MX" sz="1100" i="1" dirty="0">
                <a:solidFill>
                  <a:schemeClr val="bg1"/>
                </a:solidFill>
              </a:rPr>
              <a:t>-No necesita preparación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4277" y="2445362"/>
            <a:ext cx="2899246" cy="1925955"/>
          </a:xfrm>
          <a:prstGeom prst="rect">
            <a:avLst/>
          </a:prstGeom>
        </p:spPr>
      </p:pic>
      <p:sp>
        <p:nvSpPr>
          <p:cNvPr id="14" name="Down Arrow 13"/>
          <p:cNvSpPr/>
          <p:nvPr/>
        </p:nvSpPr>
        <p:spPr>
          <a:xfrm rot="5400000">
            <a:off x="9132702" y="3000489"/>
            <a:ext cx="376426" cy="612445"/>
          </a:xfrm>
          <a:prstGeom prst="down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02769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788" y="1531333"/>
            <a:ext cx="5214028" cy="2838936"/>
          </a:xfrm>
          <a:prstGeom prst="rect">
            <a:avLst/>
          </a:prstGeom>
        </p:spPr>
      </p:pic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2FE399CB-F5D6-D14B-872E-21F75B8A67C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964" y="879803"/>
            <a:ext cx="5527677" cy="725893"/>
          </a:xfrm>
        </p:spPr>
        <p:txBody>
          <a:bodyPr>
            <a:noAutofit/>
          </a:bodyPr>
          <a:lstStyle/>
          <a:p>
            <a:r>
              <a:rPr lang="es-MX" sz="1600" dirty="0"/>
              <a:t>Paso 6a: Ingresa las cantidades y da click en </a:t>
            </a:r>
            <a:r>
              <a:rPr lang="es-MX" sz="1600" dirty="0">
                <a:solidFill>
                  <a:srgbClr val="FFC000"/>
                </a:solidFill>
              </a:rPr>
              <a:t>listo para empacar</a:t>
            </a:r>
            <a:endParaRPr lang="en-US" sz="1600" dirty="0">
              <a:solidFill>
                <a:srgbClr val="FFC000"/>
              </a:solidFill>
            </a:endParaRPr>
          </a:p>
        </p:txBody>
      </p:sp>
      <p:sp>
        <p:nvSpPr>
          <p:cNvPr id="6" name="Down Arrow 5"/>
          <p:cNvSpPr/>
          <p:nvPr/>
        </p:nvSpPr>
        <p:spPr>
          <a:xfrm rot="14388973">
            <a:off x="3732427" y="3464900"/>
            <a:ext cx="326003" cy="579307"/>
          </a:xfrm>
          <a:prstGeom prst="down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2FE399CB-F5D6-D14B-872E-21F75B8A67C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534910" y="1043502"/>
            <a:ext cx="5527677" cy="725893"/>
          </a:xfrm>
        </p:spPr>
        <p:txBody>
          <a:bodyPr>
            <a:noAutofit/>
          </a:bodyPr>
          <a:lstStyle/>
          <a:p>
            <a:r>
              <a:rPr lang="es-MX" sz="2000" dirty="0"/>
              <a:t>Paso 7: Confirma que toda la información sea correcta y da click en </a:t>
            </a:r>
            <a:r>
              <a:rPr lang="es-MX" sz="2000" dirty="0">
                <a:solidFill>
                  <a:srgbClr val="FFC000"/>
                </a:solidFill>
              </a:rPr>
              <a:t>empacar</a:t>
            </a:r>
            <a:endParaRPr lang="en-US" sz="2000" dirty="0">
              <a:solidFill>
                <a:srgbClr val="FFC000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2822" y="2211229"/>
            <a:ext cx="5596613" cy="2773920"/>
          </a:xfrm>
          <a:prstGeom prst="rect">
            <a:avLst/>
          </a:prstGeom>
        </p:spPr>
      </p:pic>
      <p:sp>
        <p:nvSpPr>
          <p:cNvPr id="16" name="Down Arrow 15"/>
          <p:cNvSpPr/>
          <p:nvPr/>
        </p:nvSpPr>
        <p:spPr>
          <a:xfrm rot="14388973">
            <a:off x="10331347" y="4585764"/>
            <a:ext cx="326003" cy="579307"/>
          </a:xfrm>
          <a:prstGeom prst="down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2FE399CB-F5D6-D14B-872E-21F75B8A67C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91788" y="4622202"/>
            <a:ext cx="5527677" cy="725893"/>
          </a:xfrm>
        </p:spPr>
        <p:txBody>
          <a:bodyPr>
            <a:noAutofit/>
          </a:bodyPr>
          <a:lstStyle/>
          <a:p>
            <a:r>
              <a:rPr lang="es-MX" sz="1600" dirty="0"/>
              <a:t>Paso 6b: Si ingresaste plantilla de lote ingresa las cajas que enviarás</a:t>
            </a:r>
            <a:endParaRPr lang="en-US" sz="1600" dirty="0">
              <a:solidFill>
                <a:srgbClr val="FFC000"/>
              </a:solidFill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286" y="5348095"/>
            <a:ext cx="5963512" cy="117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7724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2FE399CB-F5D6-D14B-872E-21F75B8A67C2}"/>
              </a:ext>
            </a:extLst>
          </p:cNvPr>
          <p:cNvSpPr txBox="1">
            <a:spLocks/>
          </p:cNvSpPr>
          <p:nvPr/>
        </p:nvSpPr>
        <p:spPr>
          <a:xfrm>
            <a:off x="259282" y="1286979"/>
            <a:ext cx="10703181" cy="387638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1800" b="1" i="0" kern="120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sz="3600" dirty="0"/>
              <a:t>Paso 8: Confirma si las unidades se enviarán en una caja o se necesitan más cajas</a:t>
            </a:r>
            <a:endParaRPr lang="en-US" sz="36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201" y="1784486"/>
            <a:ext cx="10723793" cy="4243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6421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090" y="1077450"/>
            <a:ext cx="7401185" cy="5005250"/>
          </a:xfrm>
          <a:prstGeom prst="rect">
            <a:avLst/>
          </a:prstGeom>
        </p:spPr>
      </p:pic>
      <p:sp>
        <p:nvSpPr>
          <p:cNvPr id="11" name="Right Arrow 10"/>
          <p:cNvSpPr/>
          <p:nvPr/>
        </p:nvSpPr>
        <p:spPr>
          <a:xfrm>
            <a:off x="7649155" y="3363402"/>
            <a:ext cx="787179" cy="556592"/>
          </a:xfrm>
          <a:prstGeom prst="right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ight Arrow 11"/>
          <p:cNvSpPr/>
          <p:nvPr/>
        </p:nvSpPr>
        <p:spPr>
          <a:xfrm>
            <a:off x="7637228" y="5177625"/>
            <a:ext cx="787179" cy="556592"/>
          </a:xfrm>
          <a:prstGeom prst="right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8611263" y="3091759"/>
            <a:ext cx="3104207" cy="110799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endParaRPr lang="es-MX" sz="1100" dirty="0">
              <a:solidFill>
                <a:srgbClr val="FFC000"/>
              </a:solidFill>
            </a:endParaRPr>
          </a:p>
          <a:p>
            <a:r>
              <a:rPr lang="es-MX" sz="1100" dirty="0">
                <a:solidFill>
                  <a:srgbClr val="FFC000"/>
                </a:solidFill>
              </a:rPr>
              <a:t>Se entregan varias cajas: </a:t>
            </a:r>
            <a:r>
              <a:rPr lang="es-MX" sz="1100" i="1" dirty="0">
                <a:solidFill>
                  <a:schemeClr val="bg1"/>
                </a:solidFill>
              </a:rPr>
              <a:t>especificar cuantas cajas se entregarán y generar el archivo de Excel (se especifica en el siguiente slide)</a:t>
            </a:r>
          </a:p>
          <a:p>
            <a:endParaRPr lang="es-MX" sz="1100" dirty="0">
              <a:solidFill>
                <a:schemeClr val="bg1"/>
              </a:solidFill>
            </a:endParaRPr>
          </a:p>
          <a:p>
            <a:endParaRPr lang="es-MX" sz="1100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611263" y="4866225"/>
            <a:ext cx="3104207" cy="938719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endParaRPr lang="es-MX" sz="1100" dirty="0">
              <a:solidFill>
                <a:srgbClr val="FFC000"/>
              </a:solidFill>
            </a:endParaRPr>
          </a:p>
          <a:p>
            <a:r>
              <a:rPr lang="es-MX" sz="1100" dirty="0">
                <a:solidFill>
                  <a:srgbClr val="FFC000"/>
                </a:solidFill>
              </a:rPr>
              <a:t>Todo estará en una caja: </a:t>
            </a:r>
            <a:r>
              <a:rPr lang="es-MX" sz="1100" i="1" dirty="0">
                <a:solidFill>
                  <a:schemeClr val="bg1"/>
                </a:solidFill>
              </a:rPr>
              <a:t>especificar dimensiones y peso de la caja</a:t>
            </a:r>
          </a:p>
          <a:p>
            <a:endParaRPr lang="es-MX" sz="1100" dirty="0">
              <a:solidFill>
                <a:schemeClr val="bg1"/>
              </a:solidFill>
            </a:endParaRPr>
          </a:p>
          <a:p>
            <a:endParaRPr lang="es-MX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50236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67" y="1943504"/>
            <a:ext cx="11681792" cy="2081460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2FE399CB-F5D6-D14B-872E-21F75B8A67C2}"/>
              </a:ext>
            </a:extLst>
          </p:cNvPr>
          <p:cNvSpPr txBox="1">
            <a:spLocks/>
          </p:cNvSpPr>
          <p:nvPr/>
        </p:nvSpPr>
        <p:spPr>
          <a:xfrm>
            <a:off x="259282" y="1286979"/>
            <a:ext cx="10703181" cy="387638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1800" b="1" i="0" kern="120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sz="3600" dirty="0"/>
              <a:t>Formato Excel:</a:t>
            </a:r>
            <a:endParaRPr lang="en-US" sz="3600" dirty="0"/>
          </a:p>
        </p:txBody>
      </p:sp>
      <p:sp>
        <p:nvSpPr>
          <p:cNvPr id="10" name="TextBox 9"/>
          <p:cNvSpPr txBox="1"/>
          <p:nvPr/>
        </p:nvSpPr>
        <p:spPr>
          <a:xfrm>
            <a:off x="723568" y="4412974"/>
            <a:ext cx="101299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En cada columna se debe llenar la información correspondiente a cada caja, el numero de columnas debe cuadrar con la cantidad total de cajas (celda marcada en amarillo)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71652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r="3639"/>
          <a:stretch/>
        </p:blipFill>
        <p:spPr>
          <a:xfrm>
            <a:off x="507424" y="2046253"/>
            <a:ext cx="10615602" cy="3938357"/>
          </a:xfrm>
          <a:prstGeom prst="rect">
            <a:avLst/>
          </a:prstGeom>
        </p:spPr>
      </p:pic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2FE399CB-F5D6-D14B-872E-21F75B8A67C2}"/>
              </a:ext>
            </a:extLst>
          </p:cNvPr>
          <p:cNvSpPr txBox="1">
            <a:spLocks/>
          </p:cNvSpPr>
          <p:nvPr/>
        </p:nvSpPr>
        <p:spPr>
          <a:xfrm>
            <a:off x="259282" y="1286979"/>
            <a:ext cx="10721469" cy="503375"/>
          </a:xfrm>
          <a:prstGeom prst="rect">
            <a:avLst/>
          </a:prstGeom>
        </p:spPr>
        <p:txBody>
          <a:bodyPr vert="horz" lIns="91440" tIns="45720" rIns="91440" bIns="45720" rtlCol="0">
            <a:normAutofit fontScale="47500" lnSpcReduction="20000"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1800" b="1" i="0" kern="120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sz="3600" dirty="0"/>
              <a:t>Paso 9: Ya que sube el Excel y/o se agregan las dimensiones de la caja unitaria dar click en </a:t>
            </a:r>
            <a:r>
              <a:rPr lang="es-MX" sz="3600" dirty="0">
                <a:solidFill>
                  <a:srgbClr val="FFC000"/>
                </a:solidFill>
              </a:rPr>
              <a:t>confirmar y continuar</a:t>
            </a:r>
            <a:r>
              <a:rPr lang="es-MX" sz="3600" dirty="0"/>
              <a:t>.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3098059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2643" t="27376" r="9693" b="6268"/>
          <a:stretch/>
        </p:blipFill>
        <p:spPr>
          <a:xfrm>
            <a:off x="1034347" y="1729839"/>
            <a:ext cx="8770288" cy="4215032"/>
          </a:xfrm>
          <a:prstGeom prst="rect">
            <a:avLst/>
          </a:prstGeom>
        </p:spPr>
      </p:pic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2FE399CB-F5D6-D14B-872E-21F75B8A67C2}"/>
              </a:ext>
            </a:extLst>
          </p:cNvPr>
          <p:cNvSpPr txBox="1">
            <a:spLocks/>
          </p:cNvSpPr>
          <p:nvPr/>
        </p:nvSpPr>
        <p:spPr>
          <a:xfrm>
            <a:off x="226828" y="1067239"/>
            <a:ext cx="7230139" cy="2724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1800" b="1" i="0" kern="120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sz="2000" dirty="0"/>
              <a:t>Paso 9: Confirma fecha de envío y el modo de envío</a:t>
            </a:r>
            <a:endParaRPr lang="en-US" sz="2000" dirty="0"/>
          </a:p>
        </p:txBody>
      </p:sp>
      <p:sp>
        <p:nvSpPr>
          <p:cNvPr id="6" name="Right Arrow 5"/>
          <p:cNvSpPr/>
          <p:nvPr/>
        </p:nvSpPr>
        <p:spPr>
          <a:xfrm rot="10800000">
            <a:off x="1821711" y="2280095"/>
            <a:ext cx="531628" cy="226828"/>
          </a:xfrm>
          <a:prstGeom prst="righ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ight Arrow 6"/>
          <p:cNvSpPr/>
          <p:nvPr/>
        </p:nvSpPr>
        <p:spPr>
          <a:xfrm rot="10800000">
            <a:off x="3895060" y="2702380"/>
            <a:ext cx="531628" cy="226828"/>
          </a:xfrm>
          <a:prstGeom prst="righ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1698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2730" t="33759" r="14423" b="6590"/>
          <a:stretch/>
        </p:blipFill>
        <p:spPr>
          <a:xfrm>
            <a:off x="169702" y="1360193"/>
            <a:ext cx="6887679" cy="5241485"/>
          </a:xfrm>
          <a:prstGeom prst="rect">
            <a:avLst/>
          </a:prstGeom>
        </p:spPr>
      </p:pic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2FE399CB-F5D6-D14B-872E-21F75B8A67C2}"/>
              </a:ext>
            </a:extLst>
          </p:cNvPr>
          <p:cNvSpPr txBox="1">
            <a:spLocks/>
          </p:cNvSpPr>
          <p:nvPr/>
        </p:nvSpPr>
        <p:spPr>
          <a:xfrm>
            <a:off x="245116" y="850393"/>
            <a:ext cx="8834876" cy="341092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1800" b="1" i="0" kern="120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sz="3600" dirty="0"/>
              <a:t>Opción 1: </a:t>
            </a:r>
            <a:r>
              <a:rPr lang="es-MX" sz="3600" dirty="0">
                <a:solidFill>
                  <a:srgbClr val="FFC000"/>
                </a:solidFill>
              </a:rPr>
              <a:t>entrega paquete pequeño</a:t>
            </a:r>
            <a:endParaRPr lang="en-US" sz="3600" dirty="0">
              <a:solidFill>
                <a:srgbClr val="FFC000"/>
              </a:solidFill>
            </a:endParaRPr>
          </a:p>
        </p:txBody>
      </p:sp>
      <p:sp>
        <p:nvSpPr>
          <p:cNvPr id="6" name="Right Arrow 5"/>
          <p:cNvSpPr/>
          <p:nvPr/>
        </p:nvSpPr>
        <p:spPr>
          <a:xfrm rot="10800000">
            <a:off x="4650555" y="3071406"/>
            <a:ext cx="429768" cy="429214"/>
          </a:xfrm>
          <a:prstGeom prst="righ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5162908" y="2866766"/>
            <a:ext cx="1831963" cy="1031596"/>
          </a:xfrm>
          <a:prstGeom prst="round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/>
              <a:t>En las siguientes secciones se especificará el FC que corresponde a cada producto</a:t>
            </a:r>
            <a:endParaRPr lang="en-US" sz="1200" dirty="0"/>
          </a:p>
        </p:txBody>
      </p:sp>
      <p:sp>
        <p:nvSpPr>
          <p:cNvPr id="8" name="Right Arrow 7"/>
          <p:cNvSpPr/>
          <p:nvPr/>
        </p:nvSpPr>
        <p:spPr>
          <a:xfrm rot="10800000" flipH="1">
            <a:off x="4380008" y="5739485"/>
            <a:ext cx="957713" cy="459847"/>
          </a:xfrm>
          <a:prstGeom prst="righ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3613542" y="4245626"/>
            <a:ext cx="2074026" cy="875014"/>
          </a:xfrm>
          <a:prstGeom prst="round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/>
              <a:t>Tendrás la opción de comprar una guía de envío por DHL o elegir envío por tu cuenta</a:t>
            </a:r>
            <a:endParaRPr lang="en-US" sz="12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l="12952" t="17196" r="35187" b="22508"/>
          <a:stretch/>
        </p:blipFill>
        <p:spPr>
          <a:xfrm>
            <a:off x="7425273" y="1814368"/>
            <a:ext cx="4565904" cy="3593593"/>
          </a:xfrm>
          <a:prstGeom prst="rect">
            <a:avLst/>
          </a:prstGeom>
        </p:spPr>
      </p:pic>
      <p:sp>
        <p:nvSpPr>
          <p:cNvPr id="11" name="Isosceles Triangle 10"/>
          <p:cNvSpPr/>
          <p:nvPr/>
        </p:nvSpPr>
        <p:spPr>
          <a:xfrm rot="5400000">
            <a:off x="5263952" y="3547156"/>
            <a:ext cx="3899304" cy="128017"/>
          </a:xfrm>
          <a:prstGeom prst="triangl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7664194" y="1123736"/>
            <a:ext cx="43269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>
                <a:solidFill>
                  <a:schemeClr val="bg1"/>
                </a:solidFill>
              </a:rPr>
              <a:t>En caso de elegir envío por tu cuenta (a menos que sea por Estafeta o DHL) deberás generar una cita al cedis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3" name="Rounded Rectangle 8">
            <a:extLst>
              <a:ext uri="{FF2B5EF4-FFF2-40B4-BE49-F238E27FC236}">
                <a16:creationId xmlns:a16="http://schemas.microsoft.com/office/drawing/2014/main" id="{C8A8CC34-C833-492A-B68C-FE123A0F7F1E}"/>
              </a:ext>
            </a:extLst>
          </p:cNvPr>
          <p:cNvSpPr/>
          <p:nvPr/>
        </p:nvSpPr>
        <p:spPr>
          <a:xfrm>
            <a:off x="2050159" y="5487079"/>
            <a:ext cx="2242212" cy="1098655"/>
          </a:xfrm>
          <a:prstGeom prst="round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/>
              <a:t>En caso de elegir la compra de la guía de transportista asociado, los cargos estimados se reflejarán en este recuadro; mismos que deberás aceptar para poder seguir adelante</a:t>
            </a:r>
            <a:endParaRPr lang="en-US" sz="1200" dirty="0"/>
          </a:p>
        </p:txBody>
      </p:sp>
      <p:sp>
        <p:nvSpPr>
          <p:cNvPr id="14" name="Right Arrow 7">
            <a:extLst>
              <a:ext uri="{FF2B5EF4-FFF2-40B4-BE49-F238E27FC236}">
                <a16:creationId xmlns:a16="http://schemas.microsoft.com/office/drawing/2014/main" id="{566C98A9-7D46-430B-AB5D-8FEC41E27868}"/>
              </a:ext>
            </a:extLst>
          </p:cNvPr>
          <p:cNvSpPr/>
          <p:nvPr/>
        </p:nvSpPr>
        <p:spPr>
          <a:xfrm rot="10800000">
            <a:off x="2767584" y="4586326"/>
            <a:ext cx="804672" cy="429214"/>
          </a:xfrm>
          <a:prstGeom prst="righ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65463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2FE399CB-F5D6-D14B-872E-21F75B8A67C2}"/>
              </a:ext>
            </a:extLst>
          </p:cNvPr>
          <p:cNvSpPr txBox="1">
            <a:spLocks/>
          </p:cNvSpPr>
          <p:nvPr/>
        </p:nvSpPr>
        <p:spPr>
          <a:xfrm>
            <a:off x="245116" y="850393"/>
            <a:ext cx="8834876" cy="341092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1800" b="1" i="0" kern="120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sz="3600" dirty="0"/>
              <a:t>Opción 2: </a:t>
            </a:r>
            <a:r>
              <a:rPr lang="es-MX" sz="3600" dirty="0">
                <a:solidFill>
                  <a:srgbClr val="FFC000"/>
                </a:solidFill>
              </a:rPr>
              <a:t>entrega carga parcial camión (LTL)</a:t>
            </a:r>
            <a:endParaRPr lang="en-US" sz="3600" dirty="0">
              <a:solidFill>
                <a:srgbClr val="FFC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E610431-1387-422F-B89D-C912D0DDE1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5436"/>
          <a:stretch/>
        </p:blipFill>
        <p:spPr>
          <a:xfrm>
            <a:off x="7161087" y="850393"/>
            <a:ext cx="4222037" cy="104685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F75ABE9-819E-415D-BBE8-6F63EDD132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730" t="33759" r="14423" b="6590"/>
          <a:stretch/>
        </p:blipFill>
        <p:spPr>
          <a:xfrm>
            <a:off x="539916" y="1838014"/>
            <a:ext cx="6323220" cy="4169593"/>
          </a:xfrm>
          <a:prstGeom prst="rect">
            <a:avLst/>
          </a:prstGeom>
        </p:spPr>
      </p:pic>
      <p:sp>
        <p:nvSpPr>
          <p:cNvPr id="10" name="Right Arrow 6">
            <a:extLst>
              <a:ext uri="{FF2B5EF4-FFF2-40B4-BE49-F238E27FC236}">
                <a16:creationId xmlns:a16="http://schemas.microsoft.com/office/drawing/2014/main" id="{62A6C867-529D-4C22-A455-18A8E432E32C}"/>
              </a:ext>
            </a:extLst>
          </p:cNvPr>
          <p:cNvSpPr/>
          <p:nvPr/>
        </p:nvSpPr>
        <p:spPr>
          <a:xfrm rot="10800000">
            <a:off x="2856215" y="2168126"/>
            <a:ext cx="1529376" cy="880730"/>
          </a:xfrm>
          <a:prstGeom prst="righ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78F9F58-9E6B-4042-9348-BE59FDE7E37D}"/>
              </a:ext>
            </a:extLst>
          </p:cNvPr>
          <p:cNvSpPr txBox="1"/>
          <p:nvPr/>
        </p:nvSpPr>
        <p:spPr>
          <a:xfrm>
            <a:off x="7027527" y="2156615"/>
            <a:ext cx="3104207" cy="769441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endParaRPr lang="es-MX" sz="1100" dirty="0">
              <a:solidFill>
                <a:srgbClr val="FFC000"/>
              </a:solidFill>
            </a:endParaRPr>
          </a:p>
          <a:p>
            <a:r>
              <a:rPr lang="es-MX" sz="1100" dirty="0">
                <a:solidFill>
                  <a:srgbClr val="FFC000"/>
                </a:solidFill>
              </a:rPr>
              <a:t>Selecciona Carga parcial de camión LTL- </a:t>
            </a:r>
            <a:endParaRPr lang="es-MX" sz="1100" i="1" dirty="0">
              <a:solidFill>
                <a:schemeClr val="bg1"/>
              </a:solidFill>
            </a:endParaRPr>
          </a:p>
          <a:p>
            <a:endParaRPr lang="es-MX" sz="1100" dirty="0">
              <a:solidFill>
                <a:schemeClr val="bg1"/>
              </a:solidFill>
            </a:endParaRPr>
          </a:p>
          <a:p>
            <a:endParaRPr lang="es-MX" sz="11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608835-3A3D-4312-8A0B-79EE208D71B4}"/>
              </a:ext>
            </a:extLst>
          </p:cNvPr>
          <p:cNvSpPr txBox="1"/>
          <p:nvPr/>
        </p:nvSpPr>
        <p:spPr>
          <a:xfrm>
            <a:off x="7046362" y="3346713"/>
            <a:ext cx="3104207" cy="1277273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endParaRPr lang="es-MX" sz="1100" dirty="0">
              <a:solidFill>
                <a:srgbClr val="FFC000"/>
              </a:solidFill>
            </a:endParaRPr>
          </a:p>
          <a:p>
            <a:r>
              <a:rPr lang="es-MX" sz="1100" dirty="0">
                <a:solidFill>
                  <a:schemeClr val="accent4"/>
                </a:solidFill>
              </a:rPr>
              <a:t>En este paso puedes realizar cambios al contenido del envío, siempre que estos NO sobrepasen el 5% del total o 6 unidades máximo.  Si requieres hacer cambios mayores tendrás que cancelar el envío y crear uno nuevo.</a:t>
            </a:r>
          </a:p>
          <a:p>
            <a:endParaRPr lang="es-MX" sz="1100" dirty="0">
              <a:solidFill>
                <a:schemeClr val="bg1"/>
              </a:solidFill>
            </a:endParaRPr>
          </a:p>
        </p:txBody>
      </p:sp>
      <p:sp>
        <p:nvSpPr>
          <p:cNvPr id="12" name="Right Arrow 6">
            <a:extLst>
              <a:ext uri="{FF2B5EF4-FFF2-40B4-BE49-F238E27FC236}">
                <a16:creationId xmlns:a16="http://schemas.microsoft.com/office/drawing/2014/main" id="{A5F65A05-9635-4D92-874F-628CFA8B5234}"/>
              </a:ext>
            </a:extLst>
          </p:cNvPr>
          <p:cNvSpPr/>
          <p:nvPr/>
        </p:nvSpPr>
        <p:spPr>
          <a:xfrm rot="10800000">
            <a:off x="4837413" y="3584244"/>
            <a:ext cx="1529376" cy="880730"/>
          </a:xfrm>
          <a:prstGeom prst="righ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86761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E399CB-F5D6-D14B-872E-21F75B8A67C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23619" y="1732827"/>
            <a:ext cx="7610475" cy="387638"/>
          </a:xfrm>
        </p:spPr>
        <p:txBody>
          <a:bodyPr>
            <a:normAutofit fontScale="70000" lnSpcReduction="20000"/>
          </a:bodyPr>
          <a:lstStyle/>
          <a:p>
            <a:r>
              <a:rPr lang="es-MX" sz="3600" dirty="0"/>
              <a:t>Beneficios del nuevo proceso de plan de envíos</a:t>
            </a:r>
            <a:endParaRPr lang="en-US" sz="3600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2FE399CB-F5D6-D14B-872E-21F75B8A67C2}"/>
              </a:ext>
            </a:extLst>
          </p:cNvPr>
          <p:cNvSpPr txBox="1">
            <a:spLocks/>
          </p:cNvSpPr>
          <p:nvPr/>
        </p:nvSpPr>
        <p:spPr>
          <a:xfrm>
            <a:off x="1070411" y="2498318"/>
            <a:ext cx="8618119" cy="3876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1800" b="1" i="0" kern="120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AutoNum type="arabicPeriod"/>
            </a:pPr>
            <a:r>
              <a:rPr lang="es-MX" dirty="0"/>
              <a:t>Te ahorra tiempo y simplifica procesos : menos pasos en creación de envío</a:t>
            </a:r>
          </a:p>
          <a:p>
            <a:pPr marL="342900" indent="-342900">
              <a:buAutoNum type="arabicPeriod"/>
            </a:pPr>
            <a:r>
              <a:rPr lang="es-MX" dirty="0"/>
              <a:t>Puedes guardar plantillas e información de etiquetado; lo que te permitirá ahorrar tiempo en los siguientes envíos</a:t>
            </a:r>
          </a:p>
          <a:p>
            <a:pPr marL="342900" indent="-342900">
              <a:buAutoNum type="arabicPeriod"/>
            </a:pPr>
            <a:r>
              <a:rPr lang="es-MX" dirty="0"/>
              <a:t>Mayor flexibilidad</a:t>
            </a:r>
          </a:p>
          <a:p>
            <a:pPr marL="342900" indent="-342900">
              <a:buAutoNum type="arabicPeriod"/>
            </a:pPr>
            <a:r>
              <a:rPr lang="es-MX" dirty="0"/>
              <a:t>No tiene ningún costo adicional</a:t>
            </a:r>
          </a:p>
          <a:p>
            <a:pPr marL="342900" indent="-342900">
              <a:buAutoNum type="arabicPeriod"/>
            </a:pPr>
            <a:endParaRPr lang="es-MX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2FE399CB-F5D6-D14B-872E-21F75B8A67C2}"/>
              </a:ext>
            </a:extLst>
          </p:cNvPr>
          <p:cNvSpPr txBox="1">
            <a:spLocks/>
          </p:cNvSpPr>
          <p:nvPr/>
        </p:nvSpPr>
        <p:spPr>
          <a:xfrm>
            <a:off x="191111" y="6170981"/>
            <a:ext cx="9645618" cy="3876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1800" b="1" i="0" kern="120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MX" sz="1400" dirty="0"/>
          </a:p>
        </p:txBody>
      </p:sp>
    </p:spTree>
    <p:extLst>
      <p:ext uri="{BB962C8B-B14F-4D97-AF65-F5344CB8AC3E}">
        <p14:creationId xmlns:p14="http://schemas.microsoft.com/office/powerpoint/2010/main" val="34288790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E759398-F314-4AAB-B319-E977E54139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288"/>
          <a:stretch/>
        </p:blipFill>
        <p:spPr>
          <a:xfrm>
            <a:off x="297951" y="1791475"/>
            <a:ext cx="9199812" cy="3859311"/>
          </a:xfrm>
          <a:prstGeom prst="rect">
            <a:avLst/>
          </a:prstGeom>
        </p:spPr>
      </p:pic>
      <p:sp>
        <p:nvSpPr>
          <p:cNvPr id="5" name="Right Arrow 6">
            <a:extLst>
              <a:ext uri="{FF2B5EF4-FFF2-40B4-BE49-F238E27FC236}">
                <a16:creationId xmlns:a16="http://schemas.microsoft.com/office/drawing/2014/main" id="{199F5AA5-3D4C-4CF4-BB0E-DCE84ED81066}"/>
              </a:ext>
            </a:extLst>
          </p:cNvPr>
          <p:cNvSpPr/>
          <p:nvPr/>
        </p:nvSpPr>
        <p:spPr>
          <a:xfrm rot="10800000">
            <a:off x="3462389" y="4685858"/>
            <a:ext cx="1529376" cy="880730"/>
          </a:xfrm>
          <a:prstGeom prst="righ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B1BB71-394B-4032-9F35-2C8E88905878}"/>
              </a:ext>
            </a:extLst>
          </p:cNvPr>
          <p:cNvSpPr txBox="1"/>
          <p:nvPr/>
        </p:nvSpPr>
        <p:spPr>
          <a:xfrm>
            <a:off x="8013841" y="604160"/>
            <a:ext cx="3667875" cy="110799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endParaRPr lang="es-MX" sz="1100" dirty="0">
              <a:solidFill>
                <a:srgbClr val="FFC000"/>
              </a:solidFill>
            </a:endParaRPr>
          </a:p>
          <a:p>
            <a:pPr algn="ctr"/>
            <a:r>
              <a:rPr lang="es-MX" sz="1100" dirty="0">
                <a:solidFill>
                  <a:srgbClr val="FFC000"/>
                </a:solidFill>
              </a:rPr>
              <a:t>Imprime las etiquetas de las cajas que entregaras en los pallets y da click en continuar. </a:t>
            </a:r>
          </a:p>
          <a:p>
            <a:endParaRPr lang="es-MX" sz="1100" i="1" dirty="0">
              <a:solidFill>
                <a:schemeClr val="bg1"/>
              </a:solidFill>
            </a:endParaRPr>
          </a:p>
          <a:p>
            <a:endParaRPr lang="es-MX" sz="1100" dirty="0">
              <a:solidFill>
                <a:schemeClr val="bg1"/>
              </a:solidFill>
            </a:endParaRPr>
          </a:p>
          <a:p>
            <a:endParaRPr lang="es-MX" sz="1100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3FB5FB-43E2-411B-B6E2-371A571E13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5797" y="1939288"/>
            <a:ext cx="2190575" cy="2868441"/>
          </a:xfrm>
          <a:prstGeom prst="rect">
            <a:avLst/>
          </a:prstGeom>
        </p:spPr>
      </p:pic>
      <p:sp>
        <p:nvSpPr>
          <p:cNvPr id="8" name="Right Arrow 6">
            <a:extLst>
              <a:ext uri="{FF2B5EF4-FFF2-40B4-BE49-F238E27FC236}">
                <a16:creationId xmlns:a16="http://schemas.microsoft.com/office/drawing/2014/main" id="{92FFC036-C94B-42B7-A557-4988EE00973B}"/>
              </a:ext>
            </a:extLst>
          </p:cNvPr>
          <p:cNvSpPr/>
          <p:nvPr/>
        </p:nvSpPr>
        <p:spPr>
          <a:xfrm rot="10800000">
            <a:off x="9527835" y="5033465"/>
            <a:ext cx="1529376" cy="880730"/>
          </a:xfrm>
          <a:prstGeom prst="righ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23207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3BFED9F-5A27-4010-83F1-A5142AC1A7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061" y="1869897"/>
            <a:ext cx="7705018" cy="3677643"/>
          </a:xfrm>
          <a:prstGeom prst="rect">
            <a:avLst/>
          </a:prstGeom>
        </p:spPr>
      </p:pic>
      <p:sp>
        <p:nvSpPr>
          <p:cNvPr id="5" name="Right Arrow 6">
            <a:extLst>
              <a:ext uri="{FF2B5EF4-FFF2-40B4-BE49-F238E27FC236}">
                <a16:creationId xmlns:a16="http://schemas.microsoft.com/office/drawing/2014/main" id="{E3ECDB1F-498D-446B-B862-5D4DA157F363}"/>
              </a:ext>
            </a:extLst>
          </p:cNvPr>
          <p:cNvSpPr/>
          <p:nvPr/>
        </p:nvSpPr>
        <p:spPr>
          <a:xfrm rot="10800000">
            <a:off x="2291475" y="3057875"/>
            <a:ext cx="941775" cy="466160"/>
          </a:xfrm>
          <a:prstGeom prst="righ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ounded Rectangle 6">
            <a:extLst>
              <a:ext uri="{FF2B5EF4-FFF2-40B4-BE49-F238E27FC236}">
                <a16:creationId xmlns:a16="http://schemas.microsoft.com/office/drawing/2014/main" id="{7DCCD1F0-64A5-448C-A2B1-9D5AF9CE7F72}"/>
              </a:ext>
            </a:extLst>
          </p:cNvPr>
          <p:cNvSpPr/>
          <p:nvPr/>
        </p:nvSpPr>
        <p:spPr>
          <a:xfrm>
            <a:off x="3401043" y="2775157"/>
            <a:ext cx="1831963" cy="1031596"/>
          </a:xfrm>
          <a:prstGeom prst="round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/>
              <a:t>Selecciona la cantidad de pallets a enviar </a:t>
            </a:r>
            <a:endParaRPr lang="en-US" sz="1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E236728-74FB-4F50-A1C0-551AB1A1EF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4856" y="1680256"/>
            <a:ext cx="3022371" cy="3837776"/>
          </a:xfrm>
          <a:prstGeom prst="rect">
            <a:avLst/>
          </a:prstGeom>
        </p:spPr>
      </p:pic>
      <p:sp>
        <p:nvSpPr>
          <p:cNvPr id="8" name="Right Arrow 6">
            <a:extLst>
              <a:ext uri="{FF2B5EF4-FFF2-40B4-BE49-F238E27FC236}">
                <a16:creationId xmlns:a16="http://schemas.microsoft.com/office/drawing/2014/main" id="{0CE380E0-EF42-4D81-83EC-EF52C1C1E792}"/>
              </a:ext>
            </a:extLst>
          </p:cNvPr>
          <p:cNvSpPr/>
          <p:nvPr/>
        </p:nvSpPr>
        <p:spPr>
          <a:xfrm rot="10800000">
            <a:off x="2375371" y="3741108"/>
            <a:ext cx="941775" cy="466160"/>
          </a:xfrm>
          <a:prstGeom prst="righ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ounded Rectangle 6">
            <a:extLst>
              <a:ext uri="{FF2B5EF4-FFF2-40B4-BE49-F238E27FC236}">
                <a16:creationId xmlns:a16="http://schemas.microsoft.com/office/drawing/2014/main" id="{0F03A86D-EC88-4F96-B480-BF1BE79E671F}"/>
              </a:ext>
            </a:extLst>
          </p:cNvPr>
          <p:cNvSpPr/>
          <p:nvPr/>
        </p:nvSpPr>
        <p:spPr>
          <a:xfrm>
            <a:off x="3401042" y="3974188"/>
            <a:ext cx="1831963" cy="1031596"/>
          </a:xfrm>
          <a:prstGeom prst="round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/>
              <a:t>Imprime las etiquetas para los pallets</a:t>
            </a:r>
            <a:endParaRPr lang="en-US" sz="1200" dirty="0"/>
          </a:p>
        </p:txBody>
      </p:sp>
      <p:sp>
        <p:nvSpPr>
          <p:cNvPr id="10" name="Right Arrow 6">
            <a:extLst>
              <a:ext uri="{FF2B5EF4-FFF2-40B4-BE49-F238E27FC236}">
                <a16:creationId xmlns:a16="http://schemas.microsoft.com/office/drawing/2014/main" id="{18A1D738-C91C-4268-8247-BA32D1E38B62}"/>
              </a:ext>
            </a:extLst>
          </p:cNvPr>
          <p:cNvSpPr/>
          <p:nvPr/>
        </p:nvSpPr>
        <p:spPr>
          <a:xfrm rot="10800000" flipH="1">
            <a:off x="5693550" y="3524036"/>
            <a:ext cx="3181306" cy="1142042"/>
          </a:xfrm>
          <a:prstGeom prst="righ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ight Arrow 6">
            <a:extLst>
              <a:ext uri="{FF2B5EF4-FFF2-40B4-BE49-F238E27FC236}">
                <a16:creationId xmlns:a16="http://schemas.microsoft.com/office/drawing/2014/main" id="{AEBCC313-4BBF-400D-AA3F-88369015C4D4}"/>
              </a:ext>
            </a:extLst>
          </p:cNvPr>
          <p:cNvSpPr/>
          <p:nvPr/>
        </p:nvSpPr>
        <p:spPr>
          <a:xfrm rot="16200000">
            <a:off x="1587507" y="4966844"/>
            <a:ext cx="941775" cy="466160"/>
          </a:xfrm>
          <a:prstGeom prst="righ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B8223F6-A189-4318-B198-39346DDC31C6}"/>
              </a:ext>
            </a:extLst>
          </p:cNvPr>
          <p:cNvSpPr txBox="1"/>
          <p:nvPr/>
        </p:nvSpPr>
        <p:spPr>
          <a:xfrm>
            <a:off x="2291474" y="5596042"/>
            <a:ext cx="3667875" cy="938719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es-MX" sz="1100" dirty="0">
                <a:solidFill>
                  <a:srgbClr val="FFC000"/>
                </a:solidFill>
              </a:rPr>
              <a:t>Selecciona el tipo de transportista  y programa una cita con el centro logístico. </a:t>
            </a:r>
          </a:p>
          <a:p>
            <a:endParaRPr lang="es-MX" sz="1100" i="1" dirty="0">
              <a:solidFill>
                <a:schemeClr val="bg1"/>
              </a:solidFill>
            </a:endParaRPr>
          </a:p>
          <a:p>
            <a:endParaRPr lang="es-MX" sz="1100" dirty="0">
              <a:solidFill>
                <a:schemeClr val="bg1"/>
              </a:solidFill>
            </a:endParaRPr>
          </a:p>
          <a:p>
            <a:endParaRPr lang="es-MX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87375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E00F03E-7645-4F73-81DB-BB540806C5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674" y="1836924"/>
            <a:ext cx="9818670" cy="15920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BF5A1D1-02B1-48CB-9E28-3C9E9D5BC8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4528" y="3904661"/>
            <a:ext cx="1771650" cy="1514475"/>
          </a:xfrm>
          <a:prstGeom prst="rect">
            <a:avLst/>
          </a:prstGeom>
        </p:spPr>
      </p:pic>
      <p:sp>
        <p:nvSpPr>
          <p:cNvPr id="6" name="Right Arrow 6">
            <a:extLst>
              <a:ext uri="{FF2B5EF4-FFF2-40B4-BE49-F238E27FC236}">
                <a16:creationId xmlns:a16="http://schemas.microsoft.com/office/drawing/2014/main" id="{FFD67B06-2BDC-4DC5-9BD0-85DD65168072}"/>
              </a:ext>
            </a:extLst>
          </p:cNvPr>
          <p:cNvSpPr/>
          <p:nvPr/>
        </p:nvSpPr>
        <p:spPr>
          <a:xfrm rot="5400000">
            <a:off x="873641" y="3074835"/>
            <a:ext cx="941775" cy="466160"/>
          </a:xfrm>
          <a:prstGeom prst="righ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375A75C-2B6D-48C1-A3D1-73C46CD25FBB}"/>
              </a:ext>
            </a:extLst>
          </p:cNvPr>
          <p:cNvSpPr txBox="1"/>
          <p:nvPr/>
        </p:nvSpPr>
        <p:spPr>
          <a:xfrm>
            <a:off x="3242333" y="3645720"/>
            <a:ext cx="3104207" cy="769441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endParaRPr lang="es-MX" sz="1100" dirty="0">
              <a:solidFill>
                <a:srgbClr val="FFC000"/>
              </a:solidFill>
            </a:endParaRPr>
          </a:p>
          <a:p>
            <a:r>
              <a:rPr lang="es-MX" sz="1100" b="1" dirty="0">
                <a:solidFill>
                  <a:schemeClr val="accent4"/>
                </a:solidFill>
              </a:rPr>
              <a:t>Selecciona el centro de distribución el cual fue asignado anteriormente. </a:t>
            </a:r>
          </a:p>
          <a:p>
            <a:endParaRPr lang="es-MX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34994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AC4C1B5-4008-4DBB-846C-8B0661320D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256" y="2516426"/>
            <a:ext cx="11123488" cy="140533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AA70AA3-CCBF-4D5B-AD35-3BEBCA4DF6AE}"/>
              </a:ext>
            </a:extLst>
          </p:cNvPr>
          <p:cNvSpPr txBox="1"/>
          <p:nvPr/>
        </p:nvSpPr>
        <p:spPr>
          <a:xfrm>
            <a:off x="1187501" y="1508695"/>
            <a:ext cx="3104207" cy="938719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s-MX" sz="1100" dirty="0">
              <a:solidFill>
                <a:srgbClr val="FFC000"/>
              </a:solidFill>
            </a:endParaRPr>
          </a:p>
          <a:p>
            <a:pPr algn="ctr"/>
            <a:r>
              <a:rPr lang="es-MX" sz="1100" b="1" dirty="0">
                <a:solidFill>
                  <a:schemeClr val="accent4"/>
                </a:solidFill>
              </a:rPr>
              <a:t>Selecciona la cita: </a:t>
            </a:r>
          </a:p>
          <a:p>
            <a:pPr algn="ctr"/>
            <a:endParaRPr lang="es-MX" sz="1100" b="1" dirty="0">
              <a:solidFill>
                <a:schemeClr val="accent4"/>
              </a:solidFill>
            </a:endParaRPr>
          </a:p>
          <a:p>
            <a:pPr algn="ctr"/>
            <a:r>
              <a:rPr lang="es-MX" sz="1100" b="1" dirty="0">
                <a:solidFill>
                  <a:schemeClr val="accent4"/>
                </a:solidFill>
              </a:rPr>
              <a:t>La cita puede tardar hasta 30 minutos en reflejarse. </a:t>
            </a:r>
          </a:p>
        </p:txBody>
      </p:sp>
      <p:sp>
        <p:nvSpPr>
          <p:cNvPr id="6" name="Right Arrow 6">
            <a:extLst>
              <a:ext uri="{FF2B5EF4-FFF2-40B4-BE49-F238E27FC236}">
                <a16:creationId xmlns:a16="http://schemas.microsoft.com/office/drawing/2014/main" id="{D4D47ED3-F3C3-4C26-A6FB-FC5C6EFC70C4}"/>
              </a:ext>
            </a:extLst>
          </p:cNvPr>
          <p:cNvSpPr/>
          <p:nvPr/>
        </p:nvSpPr>
        <p:spPr>
          <a:xfrm rot="5400000">
            <a:off x="41831" y="1653598"/>
            <a:ext cx="1438044" cy="853295"/>
          </a:xfrm>
          <a:prstGeom prst="righ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25638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1744BB6-BB91-4B06-8EF6-CDBAC143B8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837" y="1514281"/>
            <a:ext cx="7530956" cy="325479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4867EDE-E1C5-407C-8191-0A1A62DE7B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7765" y="5127465"/>
            <a:ext cx="5943600" cy="1466850"/>
          </a:xfrm>
          <a:prstGeom prst="rect">
            <a:avLst/>
          </a:prstGeom>
        </p:spPr>
      </p:pic>
      <p:sp>
        <p:nvSpPr>
          <p:cNvPr id="6" name="Right Arrow 6">
            <a:extLst>
              <a:ext uri="{FF2B5EF4-FFF2-40B4-BE49-F238E27FC236}">
                <a16:creationId xmlns:a16="http://schemas.microsoft.com/office/drawing/2014/main" id="{74C69E02-C664-4FB8-96FA-4D00A5D53947}"/>
              </a:ext>
            </a:extLst>
          </p:cNvPr>
          <p:cNvSpPr/>
          <p:nvPr/>
        </p:nvSpPr>
        <p:spPr>
          <a:xfrm rot="5400000">
            <a:off x="1436878" y="4751152"/>
            <a:ext cx="941775" cy="466160"/>
          </a:xfrm>
          <a:prstGeom prst="righ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852F0C-DD1C-4097-990B-EBD8F79436CF}"/>
              </a:ext>
            </a:extLst>
          </p:cNvPr>
          <p:cNvSpPr txBox="1"/>
          <p:nvPr/>
        </p:nvSpPr>
        <p:spPr>
          <a:xfrm>
            <a:off x="8687100" y="1909387"/>
            <a:ext cx="3104207" cy="600164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s-MX" sz="1100" dirty="0">
              <a:solidFill>
                <a:srgbClr val="FFC000"/>
              </a:solidFill>
            </a:endParaRPr>
          </a:p>
          <a:p>
            <a:pPr algn="ctr"/>
            <a:r>
              <a:rPr lang="es-MX" sz="1100" b="1" dirty="0">
                <a:solidFill>
                  <a:schemeClr val="accent4"/>
                </a:solidFill>
              </a:rPr>
              <a:t>Selecciona el horaria para la entrega de la mercancía en el centro logístico</a:t>
            </a:r>
            <a:r>
              <a:rPr lang="es-MX" sz="1100" dirty="0">
                <a:solidFill>
                  <a:schemeClr val="bg1"/>
                </a:solidFill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41946410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48B491E-86F7-45B5-87FF-33A0D2C266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819" y="1390052"/>
            <a:ext cx="9140575" cy="19572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495AE90-64FA-4A02-94D5-BBEDABE9BF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0067" y="3603099"/>
            <a:ext cx="7024099" cy="2570250"/>
          </a:xfrm>
          <a:prstGeom prst="rect">
            <a:avLst/>
          </a:prstGeom>
        </p:spPr>
      </p:pic>
      <p:sp>
        <p:nvSpPr>
          <p:cNvPr id="6" name="Right Arrow 6">
            <a:extLst>
              <a:ext uri="{FF2B5EF4-FFF2-40B4-BE49-F238E27FC236}">
                <a16:creationId xmlns:a16="http://schemas.microsoft.com/office/drawing/2014/main" id="{F0DAC1B7-A11A-440B-BD14-9E6008CF82FC}"/>
              </a:ext>
            </a:extLst>
          </p:cNvPr>
          <p:cNvSpPr/>
          <p:nvPr/>
        </p:nvSpPr>
        <p:spPr>
          <a:xfrm rot="5400000">
            <a:off x="8700709" y="2606496"/>
            <a:ext cx="941775" cy="466160"/>
          </a:xfrm>
          <a:prstGeom prst="righ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E61E8A-9689-4D5E-A12E-D16993A8BE55}"/>
              </a:ext>
            </a:extLst>
          </p:cNvPr>
          <p:cNvSpPr txBox="1"/>
          <p:nvPr/>
        </p:nvSpPr>
        <p:spPr>
          <a:xfrm>
            <a:off x="416403" y="3779284"/>
            <a:ext cx="3104207" cy="430887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s-MX" sz="1100" dirty="0">
              <a:solidFill>
                <a:srgbClr val="FFC000"/>
              </a:solidFill>
            </a:endParaRPr>
          </a:p>
          <a:p>
            <a:pPr algn="ctr"/>
            <a:r>
              <a:rPr lang="es-MX" sz="1100" b="1" dirty="0">
                <a:solidFill>
                  <a:schemeClr val="accent4"/>
                </a:solidFill>
              </a:rPr>
              <a:t>Imprime dos copias de la confirmación de la cita. </a:t>
            </a:r>
          </a:p>
        </p:txBody>
      </p:sp>
    </p:spTree>
    <p:extLst>
      <p:ext uri="{BB962C8B-B14F-4D97-AF65-F5344CB8AC3E}">
        <p14:creationId xmlns:p14="http://schemas.microsoft.com/office/powerpoint/2010/main" val="35285541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CE61E8A-9689-4D5E-A12E-D16993A8BE55}"/>
              </a:ext>
            </a:extLst>
          </p:cNvPr>
          <p:cNvSpPr txBox="1"/>
          <p:nvPr/>
        </p:nvSpPr>
        <p:spPr>
          <a:xfrm>
            <a:off x="9023827" y="3695194"/>
            <a:ext cx="3104207" cy="769441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s-MX" sz="1100" dirty="0">
              <a:solidFill>
                <a:srgbClr val="FFC000"/>
              </a:solidFill>
            </a:endParaRPr>
          </a:p>
          <a:p>
            <a:pPr algn="ctr"/>
            <a:r>
              <a:rPr lang="es-MX" sz="1100" b="1" dirty="0">
                <a:solidFill>
                  <a:schemeClr val="accent4"/>
                </a:solidFill>
              </a:rPr>
              <a:t>En caso de no poder asistir a la cita previamente agendada; es importante que canceles la cita actual o la reagendes en esta sección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97B3EB2-F5D4-4058-8044-116627A12B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629" b="6517"/>
          <a:stretch/>
        </p:blipFill>
        <p:spPr>
          <a:xfrm>
            <a:off x="465364" y="1340263"/>
            <a:ext cx="8534400" cy="3689451"/>
          </a:xfrm>
          <a:prstGeom prst="rect">
            <a:avLst/>
          </a:prstGeom>
        </p:spPr>
      </p:pic>
      <p:sp>
        <p:nvSpPr>
          <p:cNvPr id="6" name="Right Arrow 6">
            <a:extLst>
              <a:ext uri="{FF2B5EF4-FFF2-40B4-BE49-F238E27FC236}">
                <a16:creationId xmlns:a16="http://schemas.microsoft.com/office/drawing/2014/main" id="{F0DAC1B7-A11A-440B-BD14-9E6008CF82FC}"/>
              </a:ext>
            </a:extLst>
          </p:cNvPr>
          <p:cNvSpPr/>
          <p:nvPr/>
        </p:nvSpPr>
        <p:spPr>
          <a:xfrm rot="10800000">
            <a:off x="8635441" y="2374524"/>
            <a:ext cx="1940490" cy="728272"/>
          </a:xfrm>
          <a:prstGeom prst="righ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21939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CE61E8A-9689-4D5E-A12E-D16993A8BE55}"/>
              </a:ext>
            </a:extLst>
          </p:cNvPr>
          <p:cNvSpPr txBox="1"/>
          <p:nvPr/>
        </p:nvSpPr>
        <p:spPr>
          <a:xfrm>
            <a:off x="991756" y="5563855"/>
            <a:ext cx="3104207" cy="600164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s-MX" sz="1100" dirty="0">
              <a:solidFill>
                <a:srgbClr val="FFC000"/>
              </a:solidFill>
            </a:endParaRPr>
          </a:p>
          <a:p>
            <a:pPr algn="ctr"/>
            <a:r>
              <a:rPr lang="es-MX" sz="1100" b="1" dirty="0">
                <a:solidFill>
                  <a:schemeClr val="accent4"/>
                </a:solidFill>
              </a:rPr>
              <a:t>Puedes revisar dentro de “</a:t>
            </a:r>
            <a:r>
              <a:rPr lang="es-MX" sz="1100" b="1" dirty="0" err="1">
                <a:solidFill>
                  <a:schemeClr val="accent4"/>
                </a:solidFill>
              </a:rPr>
              <a:t>Envios</a:t>
            </a:r>
            <a:r>
              <a:rPr lang="es-MX" sz="1100" b="1" dirty="0">
                <a:solidFill>
                  <a:schemeClr val="accent4"/>
                </a:solidFill>
              </a:rPr>
              <a:t> en Espera” el status de tus </a:t>
            </a:r>
            <a:r>
              <a:rPr lang="es-MX" sz="1100" b="1" dirty="0" err="1">
                <a:solidFill>
                  <a:schemeClr val="accent4"/>
                </a:solidFill>
              </a:rPr>
              <a:t>envios</a:t>
            </a:r>
            <a:endParaRPr lang="es-MX" sz="1100" b="1" dirty="0">
              <a:solidFill>
                <a:schemeClr val="accent4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3F1954B-0828-4DC5-AA58-6FF6237202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28" r="1827" b="19701"/>
          <a:stretch/>
        </p:blipFill>
        <p:spPr>
          <a:xfrm>
            <a:off x="226028" y="955725"/>
            <a:ext cx="11722815" cy="4428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1546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>
            <a:noAutofit/>
          </a:bodyPr>
          <a:lstStyle/>
          <a:p>
            <a:r>
              <a:rPr lang="es-MX" sz="8000" dirty="0"/>
              <a:t>Gracias </a:t>
            </a:r>
            <a:endParaRPr lang="en-US" sz="8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27756" b="22275"/>
          <a:stretch/>
        </p:blipFill>
        <p:spPr>
          <a:xfrm>
            <a:off x="1932323" y="3127248"/>
            <a:ext cx="3443097" cy="758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8352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BC51937B-A29D-4E38-AD97-C3BDCD76652C}"/>
              </a:ext>
            </a:extLst>
          </p:cNvPr>
          <p:cNvSpPr txBox="1">
            <a:spLocks/>
          </p:cNvSpPr>
          <p:nvPr/>
        </p:nvSpPr>
        <p:spPr>
          <a:xfrm>
            <a:off x="3281844" y="633492"/>
            <a:ext cx="7610475" cy="387638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1800" b="1" i="0" kern="120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sz="3600" dirty="0"/>
              <a:t>Cambia tus productos a Logística de Amazon </a:t>
            </a:r>
            <a:endParaRPr lang="en-US" sz="3600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7C372D3-AA91-424C-8852-752621A5D599}"/>
              </a:ext>
            </a:extLst>
          </p:cNvPr>
          <p:cNvSpPr txBox="1">
            <a:spLocks/>
          </p:cNvSpPr>
          <p:nvPr/>
        </p:nvSpPr>
        <p:spPr>
          <a:xfrm>
            <a:off x="1129394" y="1428281"/>
            <a:ext cx="8618119" cy="3876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1800" b="1" i="0" kern="120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dirty="0"/>
              <a:t>Video paso a paso : </a:t>
            </a:r>
            <a:r>
              <a:rPr lang="es-MX" dirty="0">
                <a:hlinkClick r:id="rId2"/>
              </a:rPr>
              <a:t>https://www.youtube.com/watch?v=2IhvQx442Mo</a:t>
            </a:r>
            <a:endParaRPr lang="es-MX" dirty="0"/>
          </a:p>
          <a:p>
            <a:endParaRPr lang="es-MX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2F4A4A9-B64A-46CD-AD8D-27B55A2C2B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684" b="13500"/>
          <a:stretch/>
        </p:blipFill>
        <p:spPr>
          <a:xfrm>
            <a:off x="967387" y="2442949"/>
            <a:ext cx="8117839" cy="3735942"/>
          </a:xfrm>
          <a:prstGeom prst="rect">
            <a:avLst/>
          </a:prstGeom>
        </p:spPr>
      </p:pic>
      <p:sp>
        <p:nvSpPr>
          <p:cNvPr id="5" name="Down Arrow 8">
            <a:extLst>
              <a:ext uri="{FF2B5EF4-FFF2-40B4-BE49-F238E27FC236}">
                <a16:creationId xmlns:a16="http://schemas.microsoft.com/office/drawing/2014/main" id="{FE53B9E6-53A7-4AF0-AD50-BB9BE12DF26C}"/>
              </a:ext>
            </a:extLst>
          </p:cNvPr>
          <p:cNvSpPr/>
          <p:nvPr/>
        </p:nvSpPr>
        <p:spPr>
          <a:xfrm rot="14388973">
            <a:off x="664496" y="4450296"/>
            <a:ext cx="326003" cy="508883"/>
          </a:xfrm>
          <a:prstGeom prst="down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Down Arrow 8">
            <a:extLst>
              <a:ext uri="{FF2B5EF4-FFF2-40B4-BE49-F238E27FC236}">
                <a16:creationId xmlns:a16="http://schemas.microsoft.com/office/drawing/2014/main" id="{52D01711-33B7-4F00-8DB2-A6ABA41065C7}"/>
              </a:ext>
            </a:extLst>
          </p:cNvPr>
          <p:cNvSpPr/>
          <p:nvPr/>
        </p:nvSpPr>
        <p:spPr>
          <a:xfrm rot="14388973">
            <a:off x="7040467" y="5527382"/>
            <a:ext cx="326003" cy="508883"/>
          </a:xfrm>
          <a:prstGeom prst="down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4CC6D9E-928D-4B75-8E16-876DE5F68889}"/>
              </a:ext>
            </a:extLst>
          </p:cNvPr>
          <p:cNvSpPr/>
          <p:nvPr/>
        </p:nvSpPr>
        <p:spPr>
          <a:xfrm>
            <a:off x="9812006" y="2589300"/>
            <a:ext cx="2014976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i="1" dirty="0">
                <a:solidFill>
                  <a:schemeClr val="bg1"/>
                </a:solidFill>
              </a:rPr>
              <a:t>-Selecciona los productos que quieres cambiar a la logística de Amazon. </a:t>
            </a:r>
            <a:endParaRPr lang="es-MX" dirty="0">
              <a:solidFill>
                <a:schemeClr val="bg1"/>
              </a:solidFill>
            </a:endParaRPr>
          </a:p>
          <a:p>
            <a:r>
              <a:rPr lang="es-MX" i="1" dirty="0">
                <a:solidFill>
                  <a:schemeClr val="bg1"/>
                </a:solidFill>
              </a:rPr>
              <a:t> </a:t>
            </a:r>
            <a:endParaRPr lang="es-MX" dirty="0">
              <a:solidFill>
                <a:schemeClr val="bg1"/>
              </a:solidFill>
            </a:endParaRPr>
          </a:p>
          <a:p>
            <a:r>
              <a:rPr lang="es-MX" i="1" dirty="0">
                <a:solidFill>
                  <a:schemeClr val="bg1"/>
                </a:solidFill>
              </a:rPr>
              <a:t>Y aplica acción – Cambiar a logística de Amazon </a:t>
            </a:r>
            <a:endParaRPr lang="es-MX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58161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F6B9D7-B6AC-4B5B-AC67-FE2458BFD77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129282" y="4889004"/>
            <a:ext cx="7610475" cy="387638"/>
          </a:xfrm>
        </p:spPr>
        <p:txBody>
          <a:bodyPr>
            <a:noAutofit/>
          </a:bodyPr>
          <a:lstStyle/>
          <a:p>
            <a:r>
              <a:rPr lang="es-MX" sz="1500" dirty="0"/>
              <a:t>Selecciona cambiar y</a:t>
            </a:r>
          </a:p>
          <a:p>
            <a:r>
              <a:rPr lang="es-MX" sz="1500" dirty="0"/>
              <a:t> enviar inventario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A4ACEC-298E-44BB-BB00-44C14A9259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931" b="25086"/>
          <a:stretch/>
        </p:blipFill>
        <p:spPr>
          <a:xfrm>
            <a:off x="414669" y="1943326"/>
            <a:ext cx="9640186" cy="3523801"/>
          </a:xfrm>
          <a:prstGeom prst="rect">
            <a:avLst/>
          </a:prstGeom>
        </p:spPr>
      </p:pic>
      <p:sp>
        <p:nvSpPr>
          <p:cNvPr id="5" name="Down Arrow 8">
            <a:extLst>
              <a:ext uri="{FF2B5EF4-FFF2-40B4-BE49-F238E27FC236}">
                <a16:creationId xmlns:a16="http://schemas.microsoft.com/office/drawing/2014/main" id="{2819191E-4DD5-4D50-B82F-7F8C3B4F39DB}"/>
              </a:ext>
            </a:extLst>
          </p:cNvPr>
          <p:cNvSpPr/>
          <p:nvPr/>
        </p:nvSpPr>
        <p:spPr>
          <a:xfrm rot="5400000">
            <a:off x="9891853" y="4471561"/>
            <a:ext cx="326003" cy="508883"/>
          </a:xfrm>
          <a:prstGeom prst="down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56630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C238BE0-C6F7-443D-A6A1-128237100A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487" b="32884"/>
          <a:stretch/>
        </p:blipFill>
        <p:spPr>
          <a:xfrm>
            <a:off x="595902" y="1574041"/>
            <a:ext cx="10250184" cy="3265087"/>
          </a:xfrm>
          <a:prstGeom prst="rect">
            <a:avLst/>
          </a:prstGeom>
        </p:spPr>
      </p:pic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0621F72D-347A-4E30-B275-6D806CA68C0A}"/>
              </a:ext>
            </a:extLst>
          </p:cNvPr>
          <p:cNvSpPr txBox="1">
            <a:spLocks/>
          </p:cNvSpPr>
          <p:nvPr/>
        </p:nvSpPr>
        <p:spPr>
          <a:xfrm>
            <a:off x="7040848" y="5090140"/>
            <a:ext cx="7610475" cy="3876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1800" b="1" i="0" kern="120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sz="1500" dirty="0"/>
              <a:t>Completa el formulario </a:t>
            </a:r>
          </a:p>
        </p:txBody>
      </p:sp>
      <p:sp>
        <p:nvSpPr>
          <p:cNvPr id="6" name="Down Arrow 8">
            <a:extLst>
              <a:ext uri="{FF2B5EF4-FFF2-40B4-BE49-F238E27FC236}">
                <a16:creationId xmlns:a16="http://schemas.microsoft.com/office/drawing/2014/main" id="{0E9F2157-8BE4-49A6-812F-0E354A1A12F1}"/>
              </a:ext>
            </a:extLst>
          </p:cNvPr>
          <p:cNvSpPr/>
          <p:nvPr/>
        </p:nvSpPr>
        <p:spPr>
          <a:xfrm rot="10800000">
            <a:off x="7685070" y="4250720"/>
            <a:ext cx="739638" cy="836639"/>
          </a:xfrm>
          <a:prstGeom prst="down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99221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E399CB-F5D6-D14B-872E-21F75B8A67C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43939" y="1285787"/>
            <a:ext cx="10703181" cy="387638"/>
          </a:xfrm>
        </p:spPr>
        <p:txBody>
          <a:bodyPr>
            <a:normAutofit fontScale="55000" lnSpcReduction="20000"/>
          </a:bodyPr>
          <a:lstStyle/>
          <a:p>
            <a:r>
              <a:rPr lang="es-MX" sz="3600" dirty="0"/>
              <a:t>Paso 1: Ingresa a Inventario </a:t>
            </a:r>
            <a:r>
              <a:rPr lang="es-MX" sz="3600" dirty="0">
                <a:sym typeface="Wingdings" panose="05000000000000000000" pitchFamily="2" charset="2"/>
              </a:rPr>
              <a:t> Administración de envíos de Logística de Amazon</a:t>
            </a:r>
            <a:endParaRPr lang="en-US" sz="3600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2FE399CB-F5D6-D14B-872E-21F75B8A67C2}"/>
              </a:ext>
            </a:extLst>
          </p:cNvPr>
          <p:cNvSpPr txBox="1">
            <a:spLocks/>
          </p:cNvSpPr>
          <p:nvPr/>
        </p:nvSpPr>
        <p:spPr>
          <a:xfrm>
            <a:off x="191111" y="6170981"/>
            <a:ext cx="9645618" cy="3876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1800" b="1" i="0" kern="120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MX" sz="1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17678" r="3152" b="27180"/>
          <a:stretch/>
        </p:blipFill>
        <p:spPr>
          <a:xfrm>
            <a:off x="683173" y="1853718"/>
            <a:ext cx="10794124" cy="41369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8484925" y="1964415"/>
            <a:ext cx="714734" cy="1665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780942" y="2371256"/>
            <a:ext cx="649799" cy="1493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538162" y="2362641"/>
            <a:ext cx="714734" cy="1665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Down Arrow 8"/>
          <p:cNvSpPr/>
          <p:nvPr/>
        </p:nvSpPr>
        <p:spPr>
          <a:xfrm rot="14388973">
            <a:off x="1645919" y="3398933"/>
            <a:ext cx="326003" cy="508883"/>
          </a:xfrm>
          <a:prstGeom prst="down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76232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8673" r="569" b="47289"/>
          <a:stretch/>
        </p:blipFill>
        <p:spPr>
          <a:xfrm>
            <a:off x="406306" y="2286499"/>
            <a:ext cx="11151286" cy="2147278"/>
          </a:xfrm>
          <a:prstGeom prst="rect">
            <a:avLst/>
          </a:prstGeom>
        </p:spPr>
      </p:pic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2FE399CB-F5D6-D14B-872E-21F75B8A67C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51331" y="1112051"/>
            <a:ext cx="10703181" cy="387638"/>
          </a:xfrm>
        </p:spPr>
        <p:txBody>
          <a:bodyPr>
            <a:normAutofit fontScale="70000" lnSpcReduction="20000"/>
          </a:bodyPr>
          <a:lstStyle/>
          <a:p>
            <a:r>
              <a:rPr lang="es-MX" sz="3600" dirty="0"/>
              <a:t>Paso 2: Da click en “Send to Amazon”</a:t>
            </a:r>
            <a:endParaRPr lang="en-US" sz="3600" dirty="0"/>
          </a:p>
        </p:txBody>
      </p:sp>
      <p:sp>
        <p:nvSpPr>
          <p:cNvPr id="6" name="Rectangle 5"/>
          <p:cNvSpPr/>
          <p:nvPr/>
        </p:nvSpPr>
        <p:spPr>
          <a:xfrm>
            <a:off x="8463660" y="2294450"/>
            <a:ext cx="714734" cy="1665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Down Arrow 6"/>
          <p:cNvSpPr/>
          <p:nvPr/>
        </p:nvSpPr>
        <p:spPr>
          <a:xfrm rot="14388973">
            <a:off x="2170705" y="2544418"/>
            <a:ext cx="326003" cy="508883"/>
          </a:xfrm>
          <a:prstGeom prst="down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68925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701" t="18779" r="-1389" b="19677"/>
          <a:stretch/>
        </p:blipFill>
        <p:spPr>
          <a:xfrm>
            <a:off x="1018749" y="2248935"/>
            <a:ext cx="10312841" cy="3581337"/>
          </a:xfrm>
          <a:prstGeom prst="rect">
            <a:avLst/>
          </a:prstGeom>
        </p:spPr>
      </p:pic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2FE399CB-F5D6-D14B-872E-21F75B8A67C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51331" y="883576"/>
            <a:ext cx="10703181" cy="1253447"/>
          </a:xfrm>
        </p:spPr>
        <p:txBody>
          <a:bodyPr>
            <a:normAutofit fontScale="70000" lnSpcReduction="20000"/>
          </a:bodyPr>
          <a:lstStyle/>
          <a:p>
            <a:r>
              <a:rPr lang="es-MX" sz="3600" dirty="0"/>
              <a:t>Aquí verás la lista de tu catalogo disponible para envió</a:t>
            </a:r>
          </a:p>
          <a:p>
            <a:endParaRPr lang="es-MX" sz="3600" dirty="0"/>
          </a:p>
          <a:p>
            <a:r>
              <a:rPr lang="es-MX" sz="3600" dirty="0"/>
              <a:t>Paso 3: Ingresa la dirección de procedencia del envío</a:t>
            </a:r>
            <a:endParaRPr lang="en-US" sz="3600" dirty="0"/>
          </a:p>
        </p:txBody>
      </p:sp>
      <p:sp>
        <p:nvSpPr>
          <p:cNvPr id="6" name="Down Arrow 5"/>
          <p:cNvSpPr/>
          <p:nvPr/>
        </p:nvSpPr>
        <p:spPr>
          <a:xfrm rot="14388973">
            <a:off x="2760467" y="3525062"/>
            <a:ext cx="326003" cy="579307"/>
          </a:xfrm>
          <a:prstGeom prst="down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153559" y="2310579"/>
            <a:ext cx="714734" cy="1312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58026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2FE399CB-F5D6-D14B-872E-21F75B8A67C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57425" y="1389579"/>
            <a:ext cx="10703181" cy="4078841"/>
          </a:xfrm>
        </p:spPr>
        <p:txBody>
          <a:bodyPr>
            <a:normAutofit lnSpcReduction="10000"/>
          </a:bodyPr>
          <a:lstStyle/>
          <a:p>
            <a:r>
              <a:rPr lang="es-MX" sz="2500" dirty="0"/>
              <a:t>*** Para proceder a la carga del detalle del empaque, es importante que tengas a la mano la información respecto a: </a:t>
            </a:r>
          </a:p>
          <a:p>
            <a:endParaRPr lang="es-MX" sz="2500" dirty="0"/>
          </a:p>
          <a:p>
            <a:pPr marL="571500" indent="-571500">
              <a:buFontTx/>
              <a:buChar char="-"/>
            </a:pPr>
            <a:r>
              <a:rPr lang="es-MX" sz="2500" dirty="0"/>
              <a:t>Número de cajas a enviar</a:t>
            </a:r>
          </a:p>
          <a:p>
            <a:pPr marL="571500" indent="-571500">
              <a:buFontTx/>
              <a:buChar char="-"/>
            </a:pPr>
            <a:r>
              <a:rPr lang="es-MX" sz="2500" dirty="0"/>
              <a:t>Unidades a enviar por caja</a:t>
            </a:r>
          </a:p>
          <a:p>
            <a:pPr marL="571500" indent="-571500">
              <a:buFontTx/>
              <a:buChar char="-"/>
            </a:pPr>
            <a:r>
              <a:rPr lang="es-MX" sz="2500" dirty="0"/>
              <a:t>Dimensiones de cada caja (largo, ancho y alto)</a:t>
            </a:r>
          </a:p>
          <a:p>
            <a:pPr marL="571500" indent="-571500">
              <a:buFontTx/>
              <a:buChar char="-"/>
            </a:pPr>
            <a:r>
              <a:rPr lang="es-MX" sz="2500" dirty="0"/>
              <a:t>Peso de cada caja</a:t>
            </a:r>
          </a:p>
          <a:p>
            <a:pPr marL="571500" indent="-571500">
              <a:buFontTx/>
              <a:buChar char="-"/>
            </a:pPr>
            <a:r>
              <a:rPr lang="es-MX" sz="2500" dirty="0"/>
              <a:t>*** Si es la primera vez que realizas un </a:t>
            </a:r>
            <a:r>
              <a:rPr lang="es-MX" sz="2500" dirty="0" err="1"/>
              <a:t>envio</a:t>
            </a:r>
            <a:r>
              <a:rPr lang="es-MX" sz="2500" dirty="0"/>
              <a:t> de ese SKU, es importante llenar previamente peso y dimensiones en la página de detalles del producto</a:t>
            </a:r>
          </a:p>
        </p:txBody>
      </p:sp>
    </p:spTree>
    <p:extLst>
      <p:ext uri="{BB962C8B-B14F-4D97-AF65-F5344CB8AC3E}">
        <p14:creationId xmlns:p14="http://schemas.microsoft.com/office/powerpoint/2010/main" val="17430128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20982</TotalTime>
  <Words>801</Words>
  <Application>Microsoft Office PowerPoint</Application>
  <PresentationFormat>Widescreen</PresentationFormat>
  <Paragraphs>110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7" baseType="lpstr">
      <vt:lpstr>Amazon Ember</vt:lpstr>
      <vt:lpstr>Amazon Ember Display Heavy</vt:lpstr>
      <vt:lpstr>Amazon Ember Heavy</vt:lpstr>
      <vt:lpstr>Amazon Ember Medium</vt:lpstr>
      <vt:lpstr>Arial</vt:lpstr>
      <vt:lpstr>Calibri</vt:lpstr>
      <vt:lpstr>Calibri Light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Amazon Corporate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Mancillas, Adriana</dc:creator>
  <cp:lastModifiedBy>Munoz, Daniela</cp:lastModifiedBy>
  <cp:revision>97</cp:revision>
  <dcterms:created xsi:type="dcterms:W3CDTF">2020-07-23T17:36:30Z</dcterms:created>
  <dcterms:modified xsi:type="dcterms:W3CDTF">2021-07-01T22:29:41Z</dcterms:modified>
</cp:coreProperties>
</file>